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360" r:id="rId9"/>
    <p:sldId id="366" r:id="rId10"/>
    <p:sldId id="264" r:id="rId11"/>
    <p:sldId id="265" r:id="rId12"/>
    <p:sldId id="266" r:id="rId13"/>
    <p:sldId id="267" r:id="rId14"/>
    <p:sldId id="268" r:id="rId15"/>
    <p:sldId id="269" r:id="rId16"/>
    <p:sldId id="367" r:id="rId17"/>
    <p:sldId id="361" r:id="rId18"/>
    <p:sldId id="369" r:id="rId19"/>
    <p:sldId id="377" r:id="rId20"/>
    <p:sldId id="378" r:id="rId21"/>
    <p:sldId id="380" r:id="rId22"/>
    <p:sldId id="381" r:id="rId23"/>
    <p:sldId id="386" r:id="rId24"/>
    <p:sldId id="388" r:id="rId25"/>
    <p:sldId id="391" r:id="rId26"/>
    <p:sldId id="393" r:id="rId27"/>
    <p:sldId id="398" r:id="rId28"/>
    <p:sldId id="368" r:id="rId29"/>
    <p:sldId id="399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7"/>
    <p:restoredTop sz="94694"/>
  </p:normalViewPr>
  <p:slideViewPr>
    <p:cSldViewPr snapToGrid="0">
      <p:cViewPr varScale="1">
        <p:scale>
          <a:sx n="121" d="100"/>
          <a:sy n="121" d="100"/>
        </p:scale>
        <p:origin x="7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84161-9FBC-204E-BBBA-127231B15B37}" type="datetimeFigureOut">
              <a:rPr lang="en-US" smtClean="0"/>
              <a:t>5/12/25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B9FE07-E76B-2A4E-A59B-81CD7E5891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221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F57D9108-5A86-4226-8526-28F80923D33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0C3877F5-8353-4450-B760-ED3500EB81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ヒラギノ角ゴ Pro W3" pitchFamily="71" charset="-128"/>
            </a:endParaRPr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1607D493-0EF3-4BD5-9C21-C13CFCC21F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9pPr>
          </a:lstStyle>
          <a:p>
            <a:fld id="{72573E26-ED1B-47B5-BCC7-38028BE66711}" type="slidenum">
              <a:rPr lang="en-US" altLang="en-US" sz="1200" smtClean="0">
                <a:latin typeface="Calibri" panose="020F0502020204030204" pitchFamily="34" charset="0"/>
              </a:rPr>
              <a:pPr/>
              <a:t>22</a:t>
            </a:fld>
            <a:endParaRPr lang="en-US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071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8302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79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59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800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31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6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159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0611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808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36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23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567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7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253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147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768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506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08DB30D-D55C-F145-8D05-3B9E0F393900}" type="datetimeFigureOut">
              <a:rPr lang="en-US" smtClean="0"/>
              <a:t>5/12/25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730DA34-7A25-124D-A905-5F2CDE78D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5500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anaconda.com/anaconda/install/" TargetMode="External"/><Relationship Id="rId2" Type="http://schemas.openxmlformats.org/officeDocument/2006/relationships/hyperlink" Target="https://www.anaconda.com/download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upyter-notebook.readthedocs.io/en/latest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1B6C7-1614-2CB8-D2DC-0A1EBD9234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0026" y="1066801"/>
            <a:ext cx="10210099" cy="3318930"/>
          </a:xfrm>
        </p:spPr>
        <p:txBody>
          <a:bodyPr>
            <a:normAutofit/>
          </a:bodyPr>
          <a:lstStyle/>
          <a:p>
            <a:r>
              <a:rPr lang="en-US" dirty="0"/>
              <a:t>Intro to Python &amp; </a:t>
            </a:r>
            <a:r>
              <a:rPr lang="en-US" dirty="0" err="1"/>
              <a:t>Jupyter</a:t>
            </a:r>
            <a:r>
              <a:rPr lang="en-US" dirty="0"/>
              <a:t> Notebook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BB73AD-348C-150C-3A3B-7B4C1CFFF4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 </a:t>
            </a:r>
            <a:r>
              <a:rPr lang="en-US" dirty="0" err="1"/>
              <a:t>Moath</a:t>
            </a:r>
            <a:r>
              <a:rPr lang="en-US" dirty="0"/>
              <a:t> </a:t>
            </a:r>
            <a:r>
              <a:rPr lang="en-US" dirty="0" err="1"/>
              <a:t>Nuseir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344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8A794-7E0E-D4FA-376A-7F84158FE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dirty="0" err="1"/>
              <a:t>Jupyter</a:t>
            </a:r>
            <a:r>
              <a:rPr lang="en-US" dirty="0"/>
              <a:t> Notebook?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EB35A-86D2-29F3-9767-C687B3F6EE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Browser-based interface for interactive data science ,scientific computing , scripting and programming.</a:t>
            </a:r>
          </a:p>
          <a:p>
            <a:endParaRPr lang="en-US" sz="2400" dirty="0"/>
          </a:p>
          <a:p>
            <a:pPr>
              <a:buFont typeface="Wingdings" pitchFamily="2" charset="2"/>
              <a:buChar char="v"/>
            </a:pPr>
            <a:r>
              <a:rPr lang="en-US" sz="2400" dirty="0" err="1"/>
              <a:t>Jupyter</a:t>
            </a:r>
            <a:r>
              <a:rPr lang="en-US" sz="2400" dirty="0"/>
              <a:t> notebooks can be shared directly or exported to other formats: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/>
              <a:t>   As PDF documents.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/>
              <a:t>HTML files- static web pages.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/>
              <a:t>Notebooks (</a:t>
            </a:r>
            <a:r>
              <a:rPr lang="en-US" sz="2400" dirty="0" err="1"/>
              <a:t>jupyter</a:t>
            </a:r>
            <a:r>
              <a:rPr lang="en-US" sz="2400" dirty="0"/>
              <a:t> Notebook).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61928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BD9C1-774B-8E1D-506F-E3D27DD93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History of </a:t>
            </a:r>
            <a:r>
              <a:rPr lang="en-US" b="1" dirty="0" err="1"/>
              <a:t>Jupyter</a:t>
            </a:r>
            <a:r>
              <a:rPr lang="en-US" b="1" dirty="0"/>
              <a:t> Notebook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02F11-6D53-DC51-788F-E03A497DBF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Inspired by the notion of a scientist’s or mathematician’s notebook.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/>
              <a:t>Computational Notebook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/>
              <a:t>Mathematica introduced interactive math notebooks in the late 1980’s.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/>
              <a:t>IPython</a:t>
            </a:r>
            <a:r>
              <a:rPr lang="en-US" sz="2400" dirty="0"/>
              <a:t> Notebook 2011.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/>
              <a:t>Jupyter</a:t>
            </a:r>
            <a:r>
              <a:rPr lang="en-US" sz="2400" dirty="0"/>
              <a:t> Notebook 2014(supporting </a:t>
            </a:r>
            <a:r>
              <a:rPr lang="en-US" sz="2400" dirty="0" err="1"/>
              <a:t>Julia,Python</a:t>
            </a:r>
            <a:r>
              <a:rPr lang="en-US" sz="2400" dirty="0"/>
              <a:t> and R languages)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/>
              <a:t>Jupyter</a:t>
            </a:r>
            <a:r>
              <a:rPr lang="en-US" sz="2400" dirty="0"/>
              <a:t> Lab 2018.</a:t>
            </a:r>
          </a:p>
        </p:txBody>
      </p:sp>
    </p:spTree>
    <p:extLst>
      <p:ext uri="{BB962C8B-B14F-4D97-AF65-F5344CB8AC3E}">
        <p14:creationId xmlns:p14="http://schemas.microsoft.com/office/powerpoint/2010/main" val="3849974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8CB60-FC77-2E73-1929-821F4B156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Anaconda Distribution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9AD1E78-528F-6EE3-66F7-A461712F0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Popular open source platform for data science, machine learning , and scientific computing. It simplifies package management and deployment, particularly for python and R programming languages.</a:t>
            </a:r>
          </a:p>
          <a:p>
            <a:pPr>
              <a:buFont typeface="Wingdings" pitchFamily="2" charset="2"/>
              <a:buChar char="v"/>
            </a:pPr>
            <a:endParaRPr lang="en-US" sz="2400" dirty="0"/>
          </a:p>
          <a:p>
            <a:pPr>
              <a:buFont typeface="Wingdings" pitchFamily="2" charset="2"/>
              <a:buChar char="v"/>
            </a:pPr>
            <a:r>
              <a:rPr lang="en-US" sz="2400" dirty="0"/>
              <a:t>One of the most key components of Anaconda is Pre-installed Libraries.</a:t>
            </a:r>
          </a:p>
          <a:p>
            <a:pPr>
              <a:buFont typeface="Wingdings" pitchFamily="2" charset="2"/>
              <a:buChar char="v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45248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1A0DC-ACFC-BD9B-49AB-80EC0EC25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Pre-installed Libraries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F2EE9F-6C9A-36C4-9897-F34ECBBBCE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Anaconda includes many popular libraires and frameworks used in data science , machine learning and scientific computing, such as: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/>
              <a:t>Numpy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en-US" sz="2400" dirty="0"/>
              <a:t>Pandas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/>
              <a:t>Matplotlib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/>
              <a:t>Scikit-learn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/>
              <a:t>Jupyter</a:t>
            </a:r>
            <a:r>
              <a:rPr lang="en-US" sz="2400" dirty="0"/>
              <a:t> Notebook</a:t>
            </a:r>
          </a:p>
        </p:txBody>
      </p:sp>
    </p:spTree>
    <p:extLst>
      <p:ext uri="{BB962C8B-B14F-4D97-AF65-F5344CB8AC3E}">
        <p14:creationId xmlns:p14="http://schemas.microsoft.com/office/powerpoint/2010/main" val="4287042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7AF58-7AD3-5E2B-65E6-D75282AC6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Install Anaconda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ECD59-4679-FE58-51E9-BA9E7D787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To install Anaconda visit this link: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https://www.anaconda.com/download</a:t>
            </a:r>
            <a:endParaRPr lang="en-US" dirty="0"/>
          </a:p>
          <a:p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sz="2400" dirty="0"/>
              <a:t>Also, check this link for the installation instructions for different operating system: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https://docs.anaconda.com/anaconda/install/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435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31143-E461-4B92-97E2-BF68A2043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1347" y="329184"/>
            <a:ext cx="8622673" cy="1039935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/>
              <a:t>Open </a:t>
            </a:r>
            <a:r>
              <a:rPr lang="en-US" b="1" dirty="0" err="1"/>
              <a:t>Jupyter</a:t>
            </a:r>
            <a:r>
              <a:rPr lang="en-US" b="1" dirty="0"/>
              <a:t> Notebook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9B14C3-5D8C-E853-5E4C-1D64357BA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7" y="812017"/>
            <a:ext cx="6894576" cy="291730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Open Anaconda Navigator- then go to </a:t>
            </a:r>
            <a:r>
              <a:rPr lang="en-US" sz="2400" dirty="0" err="1"/>
              <a:t>Jupyter</a:t>
            </a:r>
            <a:r>
              <a:rPr lang="en-US" sz="2400" dirty="0"/>
              <a:t> and click “Lunch”.</a:t>
            </a:r>
          </a:p>
          <a:p>
            <a:pPr>
              <a:buFont typeface="Wingdings" pitchFamily="2" charset="2"/>
              <a:buChar char="v"/>
            </a:pPr>
            <a:endParaRPr lang="en-US" sz="2400" dirty="0"/>
          </a:p>
        </p:txBody>
      </p:sp>
      <p:pic>
        <p:nvPicPr>
          <p:cNvPr id="6" name="Content Placeholder 4" descr="A white rectangular object with a white border&#10;&#10;Description automatically generated">
            <a:extLst>
              <a:ext uri="{FF2B5EF4-FFF2-40B4-BE49-F238E27FC236}">
                <a16:creationId xmlns:a16="http://schemas.microsoft.com/office/drawing/2014/main" id="{DB7269C9-7576-FE7A-710E-35A78A4CD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09" y="2482210"/>
            <a:ext cx="6797868" cy="2651167"/>
          </a:xfrm>
          <a:prstGeom prst="rect">
            <a:avLst/>
          </a:prstGeom>
        </p:spPr>
      </p:pic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0752514B-916D-58DC-43AB-2B8725D66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88" y="2318491"/>
            <a:ext cx="4957563" cy="31604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CCA96-4F1F-CE73-3D2E-8448F2E30FCD}"/>
              </a:ext>
            </a:extLst>
          </p:cNvPr>
          <p:cNvSpPr txBox="1"/>
          <p:nvPr/>
        </p:nvSpPr>
        <p:spPr>
          <a:xfrm>
            <a:off x="368623" y="5478935"/>
            <a:ext cx="6571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For More details:</a:t>
            </a:r>
            <a:br>
              <a:rPr lang="en-US" dirty="0"/>
            </a:br>
            <a:r>
              <a:rPr lang="en-US" dirty="0">
                <a:hlinkClick r:id="rId4"/>
              </a:rPr>
              <a:t>https://</a:t>
            </a:r>
            <a:r>
              <a:rPr lang="en-US" dirty="0" err="1">
                <a:hlinkClick r:id="rId4"/>
              </a:rPr>
              <a:t>jupyter-notebook.readthedocs.io</a:t>
            </a:r>
            <a:r>
              <a:rPr lang="en-US" dirty="0">
                <a:hlinkClick r:id="rId4"/>
              </a:rPr>
              <a:t>/</a:t>
            </a:r>
            <a:r>
              <a:rPr lang="en-US" dirty="0" err="1">
                <a:hlinkClick r:id="rId4"/>
              </a:rPr>
              <a:t>en</a:t>
            </a:r>
            <a:r>
              <a:rPr lang="en-US" dirty="0">
                <a:hlinkClick r:id="rId4"/>
              </a:rPr>
              <a:t>/latest/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84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EE3F7-EC18-F5DF-DBC2-E9CD9A2F3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9C9AEC-500D-D2E8-74DE-E914C536B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dirty="0"/>
              <a:t>Variables are named containers for storing data values.</a:t>
            </a:r>
          </a:p>
          <a:p>
            <a:pPr>
              <a:buFont typeface="Wingdings" pitchFamily="2" charset="2"/>
              <a:buChar char="v"/>
            </a:pPr>
            <a:endParaRPr lang="en-US" sz="2000" dirty="0"/>
          </a:p>
          <a:p>
            <a:pPr>
              <a:buFont typeface="Wingdings" pitchFamily="2" charset="2"/>
              <a:buChar char="v"/>
            </a:pPr>
            <a:r>
              <a:rPr lang="en-US" sz="2000" dirty="0"/>
              <a:t>Must be formed following specific rules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/>
              <a:t>Must </a:t>
            </a:r>
            <a:r>
              <a:rPr lang="en-US" sz="2000" dirty="0">
                <a:solidFill>
                  <a:srgbClr val="FF0000"/>
                </a:solidFill>
              </a:rPr>
              <a:t>begin</a:t>
            </a:r>
            <a:r>
              <a:rPr lang="en-US" sz="2000" dirty="0"/>
              <a:t> with a letter or underscore ( _ ) followed by any sequence of letters, digits, or underscore characters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>
                <a:solidFill>
                  <a:srgbClr val="FF0000"/>
                </a:solidFill>
              </a:rPr>
              <a:t>Cannot contain spaces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>
                <a:solidFill>
                  <a:srgbClr val="FF0000"/>
                </a:solidFill>
              </a:rPr>
              <a:t>Case sensitive </a:t>
            </a:r>
            <a:r>
              <a:rPr lang="en-US" sz="2000" dirty="0"/>
              <a:t>(Name and name are two different variable)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/>
              <a:t>Examples: </a:t>
            </a:r>
            <a:r>
              <a:rPr lang="en-US" sz="2000" dirty="0" err="1"/>
              <a:t>first_name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valid variable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>
                <a:sym typeface="Wingdings" pitchFamily="2" charset="2"/>
              </a:rPr>
              <a:t>First name </a:t>
            </a:r>
            <a:r>
              <a:rPr lang="en-US" sz="2000" dirty="0">
                <a:solidFill>
                  <a:srgbClr val="FF0000"/>
                </a:solidFill>
                <a:sym typeface="Wingdings" pitchFamily="2" charset="2"/>
              </a:rPr>
              <a:t>Invalid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/>
              <a:t>1stNumber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>
                <a:solidFill>
                  <a:srgbClr val="FF0000"/>
                </a:solidFill>
                <a:sym typeface="Wingdings" pitchFamily="2" charset="2"/>
              </a:rPr>
              <a:t>Invalid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02599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/>
          <a:p>
            <a:pPr algn="ctr"/>
            <a:r>
              <a:rPr lang="en-US" b="1" dirty="0"/>
              <a:t>The Assignment Statement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973778" y="1100420"/>
            <a:ext cx="8916984" cy="55440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0" tIns="45720" rIns="0" bIns="45720" rtlCol="0" anchor="t">
            <a:normAutofit/>
          </a:bodyPr>
          <a:lstStyle/>
          <a:p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sz="2400" dirty="0"/>
              <a:t>Used to change a variable's value</a:t>
            </a:r>
          </a:p>
          <a:p>
            <a:pPr marL="804545" lvl="1" indent="-342900">
              <a:buFont typeface="Wingdings" pitchFamily="2" charset="2"/>
              <a:buChar char="ü"/>
            </a:pPr>
            <a:r>
              <a:rPr lang="en-US" sz="2400" i="1" dirty="0"/>
              <a:t>&lt;variable&gt;  = &lt;value&gt; </a:t>
            </a:r>
            <a:endParaRPr lang="en-US" sz="2400" i="1" dirty="0">
              <a:ea typeface="Calibri" panose="020F0502020204030204"/>
              <a:cs typeface="Calibri" panose="020F0502020204030204"/>
            </a:endParaRPr>
          </a:p>
          <a:p>
            <a:pPr>
              <a:buFont typeface="Wingdings" pitchFamily="2" charset="2"/>
              <a:buChar char="v"/>
            </a:pPr>
            <a:endParaRPr lang="en-US" sz="2400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>
                <a:solidFill>
                  <a:srgbClr val="FF0000"/>
                </a:solidFill>
              </a:rPr>
              <a:t>Value on right is associated with variable name on left</a:t>
            </a:r>
          </a:p>
          <a:p>
            <a:pPr marL="440690" lvl="1" indent="-342900">
              <a:buFont typeface="Wingdings" pitchFamily="2" charset="2"/>
              <a:buChar char="ü"/>
            </a:pPr>
            <a:r>
              <a:rPr lang="en-US" sz="2400" dirty="0"/>
              <a:t>Number_1 = 10</a:t>
            </a:r>
            <a:endParaRPr lang="en-US" sz="2400" dirty="0">
              <a:ea typeface="Calibri" panose="020F0502020204030204"/>
              <a:cs typeface="Calibri" panose="020F0502020204030204"/>
            </a:endParaRPr>
          </a:p>
          <a:p>
            <a:pPr marL="440690" lvl="1" indent="-342900">
              <a:buFont typeface="Wingdings" pitchFamily="2" charset="2"/>
              <a:buChar char="ü"/>
            </a:pPr>
            <a:r>
              <a:rPr lang="en-US" sz="2400" dirty="0"/>
              <a:t>Number_2 = -45</a:t>
            </a:r>
            <a:endParaRPr lang="en-US" sz="2400" dirty="0">
              <a:ea typeface="Calibri" panose="020F0502020204030204"/>
              <a:cs typeface="Calibri" panose="020F0502020204030204"/>
            </a:endParaRPr>
          </a:p>
          <a:p>
            <a:pPr marL="440690" lvl="1" indent="-342900">
              <a:buFont typeface="Wingdings" pitchFamily="2" charset="2"/>
              <a:buChar char="ü"/>
            </a:pPr>
            <a:r>
              <a:rPr lang="en-US" sz="2400" dirty="0"/>
              <a:t>Number_ 3 = 5.5</a:t>
            </a:r>
          </a:p>
          <a:p>
            <a:pPr marL="440690" lvl="1" indent="-342900">
              <a:buFont typeface="Wingdings" pitchFamily="2" charset="2"/>
              <a:buChar char="ü"/>
            </a:pPr>
            <a:r>
              <a:rPr lang="en-US" sz="2400" dirty="0"/>
              <a:t> </a:t>
            </a:r>
            <a:r>
              <a:rPr lang="en-US" sz="2400" dirty="0" err="1"/>
              <a:t>first_name</a:t>
            </a:r>
            <a:r>
              <a:rPr lang="en-US" sz="2400" dirty="0"/>
              <a:t> =“John”</a:t>
            </a:r>
          </a:p>
          <a:p>
            <a:pPr marL="440690" lvl="1" indent="-342900">
              <a:buFont typeface="Wingdings" pitchFamily="2" charset="2"/>
              <a:buChar char="ü"/>
            </a:pPr>
            <a:r>
              <a:rPr lang="en-US" sz="2400" dirty="0" err="1"/>
              <a:t>LastName</a:t>
            </a:r>
            <a:r>
              <a:rPr lang="en-US" sz="2400" dirty="0"/>
              <a:t> = ‘Smith’</a:t>
            </a:r>
          </a:p>
          <a:p>
            <a:pPr marL="383540" lvl="1"/>
            <a:endParaRPr lang="en-US" dirty="0">
              <a:ea typeface="Calibri" panose="020F0502020204030204"/>
              <a:cs typeface="Calibri" panose="020F0502020204030204"/>
            </a:endParaRPr>
          </a:p>
          <a:p>
            <a:endParaRPr lang="en-US" dirty="0"/>
          </a:p>
          <a:p>
            <a:pPr marL="200660" lvl="1" indent="0">
              <a:buNone/>
            </a:pPr>
            <a:endParaRPr lang="en-US" dirty="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A271F0C2-B37F-4CA2-A171-D6E6DBFB4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8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4"/>
          <p:cNvSpPr>
            <a:spLocks noGrp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/>
              <a:t>More on the print Statement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 bwMode="auto">
          <a:xfrm>
            <a:off x="2346960" y="1166356"/>
            <a:ext cx="6943800" cy="5108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sz="2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sz="2400" dirty="0"/>
              <a:t> takes a list of elements to print, separated by commas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dirty="0"/>
              <a:t>If element is a </a:t>
            </a:r>
            <a:r>
              <a:rPr lang="en-US" sz="2400" dirty="0">
                <a:solidFill>
                  <a:srgbClr val="FF0000"/>
                </a:solidFill>
              </a:rPr>
              <a:t>string</a:t>
            </a:r>
            <a:r>
              <a:rPr lang="en-US" sz="2400" dirty="0"/>
              <a:t>: prints it as is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dirty="0"/>
              <a:t>If element is a </a:t>
            </a:r>
            <a:r>
              <a:rPr lang="en-US" sz="2400" dirty="0">
                <a:solidFill>
                  <a:srgbClr val="FF0000"/>
                </a:solidFill>
              </a:rPr>
              <a:t>variable</a:t>
            </a:r>
            <a:r>
              <a:rPr lang="en-US" sz="2400" dirty="0"/>
              <a:t>: prints the value associated with the variable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dirty="0"/>
              <a:t>If element is an </a:t>
            </a:r>
            <a:r>
              <a:rPr lang="en-US" sz="2400" dirty="0">
                <a:solidFill>
                  <a:srgbClr val="FF0000"/>
                </a:solidFill>
              </a:rPr>
              <a:t>expression</a:t>
            </a:r>
            <a:r>
              <a:rPr lang="en-US" sz="2400" dirty="0"/>
              <a:t>: prints the result of performing the calculation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854BCB-8251-4448-9CE2-0EAC6F6B7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2" name="Picture 1" descr="print variable value">
            <a:extLst>
              <a:ext uri="{FF2B5EF4-FFF2-40B4-BE49-F238E27FC236}">
                <a16:creationId xmlns:a16="http://schemas.microsoft.com/office/drawing/2014/main" id="{3C56D0AA-3601-4785-8164-7A8DF2F23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586" y="1527000"/>
            <a:ext cx="6454831" cy="673548"/>
          </a:xfrm>
          <a:prstGeom prst="rect">
            <a:avLst/>
          </a:prstGeom>
        </p:spPr>
      </p:pic>
      <p:pic>
        <p:nvPicPr>
          <p:cNvPr id="3" name="Picture 2" descr="variable x is 12">
            <a:extLst>
              <a:ext uri="{FF2B5EF4-FFF2-40B4-BE49-F238E27FC236}">
                <a16:creationId xmlns:a16="http://schemas.microsoft.com/office/drawing/2014/main" id="{75B0F36F-A441-4D0D-89F2-C8D1D1582A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997"/>
          <a:stretch/>
        </p:blipFill>
        <p:spPr>
          <a:xfrm>
            <a:off x="2901241" y="2168924"/>
            <a:ext cx="5486400" cy="26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26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E733B7-22AA-44D7-BA09-C898934686D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en-US" b="1" dirty="0"/>
              <a:t>Selection Statements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66DF1BA5-9DB0-445C-8029-26734059A888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66900" y="1100420"/>
            <a:ext cx="9334004" cy="5146001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dirty="0">
                <a:solidFill>
                  <a:srgbClr val="FF0000"/>
                </a:solidFill>
              </a:rPr>
              <a:t>Selection</a:t>
            </a:r>
            <a:r>
              <a:rPr lang="en-US" sz="2000" dirty="0"/>
              <a:t>: how programs make choices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/>
              <a:t>This process of making choices is the power of computing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D58E69-1E94-433C-84D2-69E121FC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674EDDF-0ACE-4407-AE49-BFC622A51DA2}"/>
              </a:ext>
            </a:extLst>
          </p:cNvPr>
          <p:cNvGrpSpPr/>
          <p:nvPr/>
        </p:nvGrpSpPr>
        <p:grpSpPr>
          <a:xfrm>
            <a:off x="2205567" y="2869406"/>
            <a:ext cx="3048000" cy="2262188"/>
            <a:chOff x="685800" y="2884487"/>
            <a:chExt cx="3048000" cy="2262188"/>
          </a:xfrm>
        </p:grpSpPr>
        <p:pic>
          <p:nvPicPr>
            <p:cNvPr id="8196" name="Picture 3" descr="flowchart of linear program">
              <a:extLst>
                <a:ext uri="{FF2B5EF4-FFF2-40B4-BE49-F238E27FC236}">
                  <a16:creationId xmlns:a16="http://schemas.microsoft.com/office/drawing/2014/main" id="{B62E1538-DFE7-43CA-8258-742C4E5858C8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884487"/>
              <a:ext cx="1524000" cy="1935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4" descr="description of linear program">
              <a:extLst>
                <a:ext uri="{FF2B5EF4-FFF2-40B4-BE49-F238E27FC236}">
                  <a16:creationId xmlns:a16="http://schemas.microsoft.com/office/drawing/2014/main" id="{127097C3-A3A7-4420-9E7E-250C25DD0F29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4953000"/>
              <a:ext cx="3048000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4EF69F3-7BA9-44A9-9F58-D7AAC3B34C9B}"/>
              </a:ext>
            </a:extLst>
          </p:cNvPr>
          <p:cNvGrpSpPr/>
          <p:nvPr/>
        </p:nvGrpSpPr>
        <p:grpSpPr>
          <a:xfrm>
            <a:off x="5935134" y="2057400"/>
            <a:ext cx="4051300" cy="3886200"/>
            <a:chOff x="4724400" y="2209800"/>
            <a:chExt cx="4051300" cy="3886200"/>
          </a:xfrm>
        </p:grpSpPr>
        <p:pic>
          <p:nvPicPr>
            <p:cNvPr id="8197" name="Picture 3" descr="flowchart of selection program">
              <a:extLst>
                <a:ext uri="{FF2B5EF4-FFF2-40B4-BE49-F238E27FC236}">
                  <a16:creationId xmlns:a16="http://schemas.microsoft.com/office/drawing/2014/main" id="{C64D2A8E-0D9F-447D-9BAC-528FC2AEC6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0582" y="2209800"/>
              <a:ext cx="3278936" cy="3525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9" name="Picture 4" descr="description of selection program">
              <a:extLst>
                <a:ext uri="{FF2B5EF4-FFF2-40B4-BE49-F238E27FC236}">
                  <a16:creationId xmlns:a16="http://schemas.microsoft.com/office/drawing/2014/main" id="{4441AF74-BBE6-42A4-A7CC-9C1CD4FEF4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400" y="5867400"/>
              <a:ext cx="40513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8165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986F4-3A26-214D-0F9F-6BD809B30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Python?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79DBC6-4510-F46B-37CF-A74643F33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800" dirty="0"/>
              <a:t>Python is high level programming language.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Python is an interpreted programming language.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Python is portable.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Python has a huge set of libraries.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739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FA303352-8FB0-4066-B7D0-955C5CC9095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en-US" b="1" dirty="0"/>
              <a:t>Conditional Statement (if)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FF4EB685-03A1-4EC9-BDE7-AE16036516F6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054430" y="1100420"/>
            <a:ext cx="7165771" cy="572449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en-US" sz="1600" dirty="0"/>
              <a:t>Format of statement:</a:t>
            </a:r>
          </a:p>
          <a:p>
            <a:pPr marL="486918" lvl="1">
              <a:buFont typeface="Wingdings" pitchFamily="2" charset="2"/>
              <a:buChar char="v"/>
            </a:pP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if  </a:t>
            </a:r>
            <a:r>
              <a:rPr lang="en-US" alt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 expression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201168" lvl="1" indent="0">
              <a:buNone/>
            </a:pP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	statement 1</a:t>
            </a:r>
          </a:p>
          <a:p>
            <a:pPr marL="201168" lvl="1" indent="0">
              <a:buNone/>
            </a:pP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	statement 2</a:t>
            </a:r>
          </a:p>
          <a:p>
            <a:pPr marL="201168" lvl="1" indent="0">
              <a:buNone/>
            </a:pP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	…</a:t>
            </a:r>
          </a:p>
          <a:p>
            <a:pPr>
              <a:buFont typeface="Wingdings" pitchFamily="2" charset="2"/>
              <a:buChar char="v"/>
            </a:pPr>
            <a:endParaRPr lang="en-US" altLang="en-US" sz="1600" dirty="0"/>
          </a:p>
          <a:p>
            <a:pPr>
              <a:buFont typeface="Wingdings" pitchFamily="2" charset="2"/>
              <a:buChar char="v"/>
            </a:pPr>
            <a:r>
              <a:rPr lang="en-US" altLang="en-US" sz="1600" dirty="0"/>
              <a:t>Evaluate the </a:t>
            </a:r>
            <a:r>
              <a:rPr lang="en-US" altLang="en-US" sz="1600" dirty="0">
                <a:solidFill>
                  <a:srgbClr val="FF0000"/>
                </a:solidFill>
              </a:rPr>
              <a:t>Boolean expression</a:t>
            </a:r>
            <a:r>
              <a:rPr lang="en-US" altLang="en-US" sz="1600" dirty="0">
                <a:solidFill>
                  <a:schemeClr val="tx1"/>
                </a:solidFill>
              </a:rPr>
              <a:t>: it will be </a:t>
            </a:r>
            <a:r>
              <a:rPr lang="en-US" altLang="en-US" sz="1600" dirty="0"/>
              <a:t>True or False</a:t>
            </a:r>
          </a:p>
          <a:p>
            <a:pPr lvl="1">
              <a:buFont typeface="Wingdings" pitchFamily="2" charset="2"/>
              <a:buChar char="v"/>
            </a:pPr>
            <a:r>
              <a:rPr lang="en-US" altLang="en-US" dirty="0"/>
              <a:t>If True, execute all statements in the Block</a:t>
            </a:r>
          </a:p>
          <a:p>
            <a:pPr lvl="1">
              <a:buFont typeface="Wingdings" pitchFamily="2" charset="2"/>
              <a:buChar char="v"/>
            </a:pPr>
            <a:r>
              <a:rPr lang="en-US" altLang="en-US" dirty="0"/>
              <a:t>If False, skip to the first statement </a:t>
            </a:r>
            <a:r>
              <a:rPr lang="en-US" altLang="en-US" i="1" dirty="0"/>
              <a:t>after</a:t>
            </a:r>
            <a:r>
              <a:rPr lang="en-US" altLang="en-US" dirty="0"/>
              <a:t> this Block</a:t>
            </a:r>
          </a:p>
          <a:p>
            <a:pPr>
              <a:buFont typeface="Wingdings" pitchFamily="2" charset="2"/>
              <a:buChar char="v"/>
            </a:pPr>
            <a:endParaRPr lang="en-US" altLang="en-US" sz="1600" dirty="0"/>
          </a:p>
          <a:p>
            <a:pPr>
              <a:buFont typeface="Wingdings" pitchFamily="2" charset="2"/>
              <a:buChar char="v"/>
            </a:pPr>
            <a:r>
              <a:rPr lang="en-US" altLang="en-US" sz="1600" dirty="0">
                <a:solidFill>
                  <a:srgbClr val="FF0000"/>
                </a:solidFill>
              </a:rPr>
              <a:t>Indentation</a:t>
            </a:r>
          </a:p>
          <a:p>
            <a:pPr lvl="1">
              <a:buFont typeface="Wingdings" pitchFamily="2" charset="2"/>
              <a:buChar char="v"/>
            </a:pPr>
            <a:r>
              <a:rPr lang="en-US" altLang="en-US" dirty="0"/>
              <a:t>All statements in the “Block” must be indented the same number of spaces/tabs</a:t>
            </a:r>
          </a:p>
          <a:p>
            <a:pPr lvl="1">
              <a:buFont typeface="Wingdings" pitchFamily="2" charset="2"/>
              <a:buChar char="v"/>
            </a:pPr>
            <a:r>
              <a:rPr lang="en-US" altLang="en-US" dirty="0"/>
              <a:t>Python only recognizes block when they are indented the same “distance”</a:t>
            </a:r>
          </a:p>
          <a:p>
            <a:pPr lvl="1">
              <a:buFont typeface="Wingdings" pitchFamily="2" charset="2"/>
              <a:buChar char="v"/>
            </a:pPr>
            <a:r>
              <a:rPr lang="en-US" altLang="en-US" dirty="0"/>
              <a:t>Program will not work correctly if indentation is incorrect</a:t>
            </a:r>
          </a:p>
          <a:p>
            <a:pPr lvl="1">
              <a:buFont typeface="Wingdings" pitchFamily="2" charset="2"/>
              <a:buChar char="v"/>
            </a:pPr>
            <a:r>
              <a:rPr lang="en-US" altLang="en-US" dirty="0"/>
              <a:t>Editor automatically indents for you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6D8C36-5D7C-4352-9B49-9F83B380B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9220" name="TextBox 1">
            <a:extLst>
              <a:ext uri="{FF2B5EF4-FFF2-40B4-BE49-F238E27FC236}">
                <a16:creationId xmlns:a16="http://schemas.microsoft.com/office/drawing/2014/main" id="{F906BEF1-A210-4F19-A66D-0D16F5B1F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988344"/>
            <a:ext cx="990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9pPr>
          </a:lstStyle>
          <a:p>
            <a:r>
              <a:rPr lang="en-US" altLang="en-US" sz="2800" dirty="0">
                <a:latin typeface="Calibri" panose="020F0502020204030204" pitchFamily="34" charset="0"/>
              </a:rPr>
              <a:t>Block</a:t>
            </a:r>
          </a:p>
        </p:txBody>
      </p:sp>
      <p:sp>
        <p:nvSpPr>
          <p:cNvPr id="9221" name="Right Brace 2" descr="bracket demonstrating if statement">
            <a:extLst>
              <a:ext uri="{FF2B5EF4-FFF2-40B4-BE49-F238E27FC236}">
                <a16:creationId xmlns:a16="http://schemas.microsoft.com/office/drawing/2014/main" id="{452BA84C-58CE-4C2F-B5C9-7A26C95F25B5}"/>
              </a:ext>
            </a:extLst>
          </p:cNvPr>
          <p:cNvSpPr>
            <a:spLocks/>
          </p:cNvSpPr>
          <p:nvPr/>
        </p:nvSpPr>
        <p:spPr bwMode="auto">
          <a:xfrm>
            <a:off x="5334000" y="1833563"/>
            <a:ext cx="685800" cy="833437"/>
          </a:xfrm>
          <a:prstGeom prst="rightBrace">
            <a:avLst>
              <a:gd name="adj1" fmla="val 8334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9pPr>
          </a:lstStyle>
          <a:p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73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uiExpand="1" build="p"/>
      <p:bldP spid="9220" grpId="0"/>
      <p:bldP spid="92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940518E4-3C72-4EB6-AB35-BB669A2C9E9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en-US" b="1" dirty="0"/>
              <a:t>Relational Operators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4DFD0446-AE6E-4F67-B74D-BDDD3D796A5B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346960" y="1166356"/>
            <a:ext cx="7543801" cy="5108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en-US" sz="2400" dirty="0"/>
              <a:t>Boolean expressions use </a:t>
            </a:r>
            <a:r>
              <a:rPr lang="en-US" altLang="en-US" sz="2400" dirty="0">
                <a:solidFill>
                  <a:srgbClr val="EE0000"/>
                </a:solidFill>
              </a:rPr>
              <a:t>relational operators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400" dirty="0"/>
              <a:t>Less than: </a:t>
            </a:r>
            <a:r>
              <a:rPr lang="en-US" altLang="en-US" sz="2400" dirty="0">
                <a:solidFill>
                  <a:srgbClr val="FF0000"/>
                </a:solidFill>
              </a:rPr>
              <a:t>&lt;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400" dirty="0"/>
              <a:t>Greater than: </a:t>
            </a:r>
            <a:r>
              <a:rPr lang="en-US" altLang="en-US" sz="2400" dirty="0">
                <a:solidFill>
                  <a:srgbClr val="FF0000"/>
                </a:solidFill>
              </a:rPr>
              <a:t>&gt;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400" dirty="0"/>
              <a:t>Less than or equal to: </a:t>
            </a:r>
            <a:r>
              <a:rPr lang="en-US" altLang="en-US" sz="2400" dirty="0">
                <a:solidFill>
                  <a:srgbClr val="FF0000"/>
                </a:solidFill>
              </a:rPr>
              <a:t>&lt;=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400" dirty="0"/>
              <a:t>Greater than or equal to: </a:t>
            </a:r>
            <a:r>
              <a:rPr lang="en-US" altLang="en-US" sz="2400" dirty="0">
                <a:solidFill>
                  <a:srgbClr val="FF0000"/>
                </a:solidFill>
              </a:rPr>
              <a:t>&gt;=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400" dirty="0"/>
              <a:t>Equal to: </a:t>
            </a:r>
            <a:r>
              <a:rPr lang="en-US" altLang="en-US" sz="2400" dirty="0">
                <a:solidFill>
                  <a:srgbClr val="FF0000"/>
                </a:solidFill>
              </a:rPr>
              <a:t>==</a:t>
            </a:r>
            <a:r>
              <a:rPr lang="en-US" altLang="en-US" sz="2400" dirty="0"/>
              <a:t>       </a:t>
            </a:r>
            <a:r>
              <a:rPr lang="en-US" altLang="en-US" sz="2400" dirty="0">
                <a:solidFill>
                  <a:schemeClr val="accent1"/>
                </a:solidFill>
              </a:rPr>
              <a:t>(Not the same as =)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400" dirty="0"/>
              <a:t>Not equal to: </a:t>
            </a:r>
            <a:r>
              <a:rPr lang="en-US" altLang="en-US" sz="2400" dirty="0">
                <a:solidFill>
                  <a:srgbClr val="FF0000"/>
                </a:solidFill>
              </a:rPr>
              <a:t>!=</a:t>
            </a:r>
          </a:p>
          <a:p>
            <a:pPr>
              <a:buFont typeface="Wingdings" pitchFamily="2" charset="2"/>
              <a:buChar char="v"/>
            </a:pPr>
            <a:endParaRPr lang="en-US" altLang="en-US" sz="2400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altLang="en-US" sz="2400" dirty="0"/>
              <a:t>Applying these operators, gives a </a:t>
            </a:r>
            <a:r>
              <a:rPr lang="en-US" altLang="en-US" sz="2400" dirty="0">
                <a:solidFill>
                  <a:srgbClr val="FF0000"/>
                </a:solidFill>
              </a:rPr>
              <a:t>Boolean</a:t>
            </a:r>
            <a:r>
              <a:rPr lang="en-US" altLang="en-US" sz="2400" dirty="0"/>
              <a:t> value: True or False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AD8320-5E47-4E14-8768-87E5CB253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46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00CF7A59-AB83-4F52-811C-4E875B3DF4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n-US" dirty="0"/>
              <a:t>Selection in Python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4FAF1BD9-895E-4657-8700-E897B9AD2C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346960" y="1166356"/>
            <a:ext cx="6949441" cy="5108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None/>
            </a:pPr>
            <a:r>
              <a:rPr lang="en-US" alt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lang="en-US" altLang="en-US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</a:t>
            </a:r>
            <a:r>
              <a:rPr lang="en-US" alt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expression:	</a:t>
            </a:r>
          </a:p>
          <a:p>
            <a:pPr marL="0" indent="0">
              <a:buNone/>
            </a:pPr>
            <a:r>
              <a:rPr lang="en-US" alt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Block 1</a:t>
            </a:r>
          </a:p>
          <a:p>
            <a:pPr marL="0" indent="0">
              <a:buNone/>
            </a:pPr>
            <a:r>
              <a:rPr lang="en-US" alt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else:</a:t>
            </a:r>
          </a:p>
          <a:p>
            <a:pPr marL="0" indent="0">
              <a:buNone/>
            </a:pPr>
            <a:r>
              <a:rPr lang="en-US" alt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Blok 2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pPr>
              <a:buFont typeface="Wingdings" pitchFamily="2" charset="2"/>
              <a:buChar char="v"/>
            </a:pPr>
            <a:r>
              <a:rPr lang="en-US" altLang="en-US" dirty="0"/>
              <a:t>REMINDER:  In Python, the indentation and punctuation are critical.  It will not work unless it looks exactly like this template.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C83D53-F428-41B3-9295-0021917FE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2292" name="Text Box 4">
            <a:extLst>
              <a:ext uri="{FF2B5EF4-FFF2-40B4-BE49-F238E27FC236}">
                <a16:creationId xmlns:a16="http://schemas.microsoft.com/office/drawing/2014/main" id="{AD922FF4-9D4A-4B98-AE1A-D442D9CF4C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1700212"/>
            <a:ext cx="32432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8138" indent="-338138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71" charset="-128"/>
              </a:defRPr>
            </a:lvl9pPr>
          </a:lstStyle>
          <a:p>
            <a:r>
              <a:rPr lang="en-US" altLang="en-US" sz="2000" dirty="0">
                <a:latin typeface="Calibri" panose="020F0502020204030204" pitchFamily="34" charset="0"/>
              </a:rPr>
              <a:t>The process is:</a:t>
            </a:r>
          </a:p>
          <a:p>
            <a:pPr>
              <a:buFontTx/>
              <a:buChar char="•"/>
            </a:pPr>
            <a:r>
              <a:rPr lang="en-US" altLang="en-US" sz="2000" dirty="0">
                <a:latin typeface="Calibri" panose="020F0502020204030204" pitchFamily="34" charset="0"/>
              </a:rPr>
              <a:t>evaluate the </a:t>
            </a:r>
            <a:r>
              <a:rPr lang="en-US" altLang="en-US" sz="2000" dirty="0" err="1">
                <a:latin typeface="Calibri" panose="020F0502020204030204" pitchFamily="34" charset="0"/>
              </a:rPr>
              <a:t>boolean</a:t>
            </a:r>
            <a:endParaRPr lang="en-US" altLang="en-US" sz="2000" dirty="0">
              <a:latin typeface="Calibri" panose="020F0502020204030204" pitchFamily="34" charset="0"/>
            </a:endParaRPr>
          </a:p>
          <a:p>
            <a:pPr>
              <a:buFontTx/>
              <a:buChar char="•"/>
            </a:pPr>
            <a:r>
              <a:rPr lang="en-US" altLang="en-US" sz="2000" dirty="0">
                <a:latin typeface="Calibri" panose="020F0502020204030204" pitchFamily="34" charset="0"/>
              </a:rPr>
              <a:t>if True, run Block 1</a:t>
            </a:r>
          </a:p>
          <a:p>
            <a:pPr>
              <a:buFontTx/>
              <a:buChar char="•"/>
            </a:pPr>
            <a:r>
              <a:rPr lang="en-US" altLang="en-US" sz="2000" dirty="0">
                <a:latin typeface="Calibri" panose="020F0502020204030204" pitchFamily="34" charset="0"/>
              </a:rPr>
              <a:t>if False, run Block 2</a:t>
            </a:r>
          </a:p>
        </p:txBody>
      </p:sp>
      <p:sp>
        <p:nvSpPr>
          <p:cNvPr id="12293" name="Line 5" descr="line demonstrating if statement">
            <a:extLst>
              <a:ext uri="{FF2B5EF4-FFF2-40B4-BE49-F238E27FC236}">
                <a16:creationId xmlns:a16="http://schemas.microsoft.com/office/drawing/2014/main" id="{298A271E-6DBE-41F7-8DD5-50CF6B253D7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343400" y="1752600"/>
            <a:ext cx="2133600" cy="6449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294" name="Line 6" descr="line demonstrating if statement">
            <a:extLst>
              <a:ext uri="{FF2B5EF4-FFF2-40B4-BE49-F238E27FC236}">
                <a16:creationId xmlns:a16="http://schemas.microsoft.com/office/drawing/2014/main" id="{7E4EFC91-B9CE-43D3-9BDA-23EF63E62F8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343400" y="2351086"/>
            <a:ext cx="2133600" cy="3921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295" name="Line 5" descr="line demonstrating if statement">
            <a:extLst>
              <a:ext uri="{FF2B5EF4-FFF2-40B4-BE49-F238E27FC236}">
                <a16:creationId xmlns:a16="http://schemas.microsoft.com/office/drawing/2014/main" id="{2D41A63B-1B46-4406-84F8-3A980756FE7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05400" y="1516061"/>
            <a:ext cx="1371600" cy="5318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85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uiExpand="1" build="p"/>
      <p:bldP spid="12292" grpId="0" uiExpand="1" build="p"/>
      <p:bldP spid="12293" grpId="0" animBg="1"/>
      <p:bldP spid="12294" grpId="0" animBg="1"/>
      <p:bldP spid="1229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FC5730C0-D45E-4D14-A59A-10E0CDF9247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en-US" b="1" dirty="0"/>
              <a:t>Repetition Statements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69C33FD6-7A84-42DB-B1A3-4CEA4CB968B7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346960" y="1143001"/>
            <a:ext cx="6949441" cy="51089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/>
              <a:t>Besides selecting which statements to execute, a fundamental need in a program is </a:t>
            </a:r>
            <a:r>
              <a:rPr lang="en-US" dirty="0">
                <a:solidFill>
                  <a:srgbClr val="FF0000"/>
                </a:solidFill>
              </a:rPr>
              <a:t>repetition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Repeat a set of statements under some conditions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Program is a </a:t>
            </a:r>
            <a:r>
              <a:rPr lang="en-US" dirty="0">
                <a:solidFill>
                  <a:srgbClr val="EE0000"/>
                </a:solidFill>
              </a:rPr>
              <a:t>loop</a:t>
            </a:r>
            <a:r>
              <a:rPr lang="en-US" dirty="0"/>
              <a:t>, temporarily</a:t>
            </a:r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dirty="0"/>
              <a:t>With both selection and repetition, we have the two most necessary programming statements</a:t>
            </a:r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en-US" altLang="en-US" dirty="0">
                <a:latin typeface="Calibri" panose="020F0502020204030204" pitchFamily="34" charset="0"/>
              </a:rPr>
              <a:t> statement: more general repetition construct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dirty="0">
                <a:latin typeface="Calibri" panose="020F0502020204030204" pitchFamily="34" charset="0"/>
              </a:rPr>
              <a:t>Repeats a set of statements while some condition is True</a:t>
            </a:r>
          </a:p>
          <a:p>
            <a:pPr>
              <a:buFont typeface="Wingdings" pitchFamily="2" charset="2"/>
              <a:buChar char="v"/>
            </a:pPr>
            <a:endParaRPr lang="en-US" altLang="en-US" dirty="0">
              <a:latin typeface="Calibri" panose="020F0502020204030204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altLang="en-US" dirty="0">
                <a:latin typeface="Calibri" panose="020F0502020204030204" pitchFamily="34" charset="0"/>
              </a:rPr>
              <a:t> statement: useful for iteration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dirty="0">
                <a:latin typeface="Calibri" panose="020F0502020204030204" pitchFamily="34" charset="0"/>
              </a:rPr>
              <a:t>Moves through all elements of a collection, one at a time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D1D81D-DEC3-4368-849B-A4DD1BF40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97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3">
            <a:extLst>
              <a:ext uri="{FF2B5EF4-FFF2-40B4-BE49-F238E27FC236}">
                <a16:creationId xmlns:a16="http://schemas.microsoft.com/office/drawing/2014/main" id="{97F1872B-61E6-4FA9-9854-1D34664EE82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en-US" b="1" dirty="0"/>
              <a:t>The </a:t>
            </a:r>
            <a:r>
              <a:rPr lang="en-US" alt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en-US" altLang="en-US" b="1" dirty="0"/>
              <a:t> Loop</a:t>
            </a:r>
          </a:p>
        </p:txBody>
      </p:sp>
      <p:sp>
        <p:nvSpPr>
          <p:cNvPr id="8195" name="Content Placeholder 4">
            <a:extLst>
              <a:ext uri="{FF2B5EF4-FFF2-40B4-BE49-F238E27FC236}">
                <a16:creationId xmlns:a16="http://schemas.microsoft.com/office/drawing/2014/main" id="{86BA2425-1E8E-444A-826E-159784CBEC26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346326" y="1166814"/>
            <a:ext cx="5730875" cy="51085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en-US" dirty="0"/>
              <a:t>Format of while loop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 Boolean expression: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statementSuite</a:t>
            </a:r>
            <a:endParaRPr lang="en-US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dirty="0">
                <a:solidFill>
                  <a:srgbClr val="FF0000"/>
                </a:solidFill>
              </a:rPr>
              <a:t>Top-tested</a:t>
            </a:r>
            <a:r>
              <a:rPr lang="en-US" dirty="0"/>
              <a:t> loop (pretest)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Test the Boolean before running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Test the Boolean before each iteration of the loop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Note that Boolean expression is the same as we saw in </a:t>
            </a:r>
            <a:r>
              <a:rPr 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/>
              <a:t> statement</a:t>
            </a:r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alt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en-US" altLang="en-US" dirty="0">
                <a:latin typeface="Calibri" panose="020F0502020204030204" pitchFamily="34" charset="0"/>
              </a:rPr>
              <a:t> loop will repeat statements in the suite while the Boolean is True</a:t>
            </a:r>
            <a:endParaRPr lang="en-US" altLang="en-US" sz="1400" dirty="0">
              <a:latin typeface="Calibri" panose="020F0502020204030204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altLang="en-US" dirty="0">
                <a:latin typeface="Calibri" panose="020F0502020204030204" pitchFamily="34" charset="0"/>
              </a:rPr>
              <a:t>If the Boolean expression never changes during the loop, the loop will continue forever</a:t>
            </a:r>
            <a:endParaRPr lang="en-US" altLang="en-US" sz="1200" dirty="0">
              <a:latin typeface="Calibri" panose="020F0502020204030204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altLang="en-US" dirty="0">
                <a:latin typeface="Calibri" panose="020F0502020204030204" pitchFamily="34" charset="0"/>
              </a:rPr>
              <a:t>Therefore, some statement in the loop must make the Boolean False at some time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F26172-E9FB-4E57-90A5-73CF6DF19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10" name="Content Placeholder 3" descr="flowchart of while loop">
            <a:extLst>
              <a:ext uri="{FF2B5EF4-FFF2-40B4-BE49-F238E27FC236}">
                <a16:creationId xmlns:a16="http://schemas.microsoft.com/office/drawing/2014/main" id="{1CE4B898-4D43-4BFC-AC07-AAC8A3973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1" y="1417638"/>
            <a:ext cx="2157643" cy="402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06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BCB69C1B-829D-4DEB-87D1-9782210BCD2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en-US" altLang="en-US" dirty="0"/>
              <a:t>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DD5BF1-6B32-478D-B5B8-956B31B18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2" name="Content Placeholder 1" descr="while example">
            <a:extLst>
              <a:ext uri="{FF2B5EF4-FFF2-40B4-BE49-F238E27FC236}">
                <a16:creationId xmlns:a16="http://schemas.microsoft.com/office/drawing/2014/main" id="{C967EBE6-1D7F-47FA-86BF-5234CAED02C1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353787" y="1905433"/>
            <a:ext cx="79597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8963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B86AE204-F34F-491C-A34A-DA33C6D190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altLang="en-US" dirty="0"/>
              <a:t> Loop and Iteration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51F29534-0020-4DE1-AE26-90A69E852679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1056904" y="1100420"/>
            <a:ext cx="7020297" cy="54709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en-US" sz="1400" dirty="0">
                <a:solidFill>
                  <a:srgbClr val="FF0000"/>
                </a:solidFill>
              </a:rPr>
              <a:t>List</a:t>
            </a:r>
            <a:r>
              <a:rPr lang="en-US" altLang="en-US" sz="1400" dirty="0"/>
              <a:t>: group of data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1400" dirty="0"/>
              <a:t>Example: numbers from 1-10 as a list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1400" dirty="0"/>
              <a:t>Lists doesn't have to involve numbers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1400" dirty="0"/>
              <a:t>Most Lists are numbers</a:t>
            </a:r>
          </a:p>
          <a:p>
            <a:pPr>
              <a:buFont typeface="Wingdings" pitchFamily="2" charset="2"/>
              <a:buChar char="v"/>
            </a:pPr>
            <a:r>
              <a:rPr lang="en-US" alt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altLang="en-US" sz="1400" dirty="0"/>
              <a:t> loop allows us to “visit” each element in a list and “do something” to it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1400" dirty="0"/>
              <a:t>This type of repetition: </a:t>
            </a:r>
            <a:r>
              <a:rPr lang="en-US" altLang="en-US" sz="1400" dirty="0">
                <a:solidFill>
                  <a:srgbClr val="FF0000"/>
                </a:solidFill>
              </a:rPr>
              <a:t>iteration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1400" dirty="0"/>
              <a:t>Format:</a:t>
            </a:r>
          </a:p>
          <a:p>
            <a:pPr marL="292608" lvl="1" indent="0">
              <a:buNone/>
            </a:pPr>
            <a:r>
              <a:rPr lang="en-US" alt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 variable in [val1, val2, </a:t>
            </a:r>
            <a:r>
              <a:rPr lang="en-US" altLang="en-US" sz="1400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etc</a:t>
            </a:r>
            <a:r>
              <a:rPr lang="en-US" alt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]:</a:t>
            </a:r>
          </a:p>
          <a:p>
            <a:pPr marL="292608" lvl="1" indent="0">
              <a:buNone/>
            </a:pPr>
            <a:r>
              <a:rPr lang="en-US" alt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statements</a:t>
            </a:r>
            <a:endParaRPr lang="en-US" altLang="en-US" sz="1400" dirty="0"/>
          </a:p>
          <a:p>
            <a:pPr>
              <a:buFont typeface="Wingdings" pitchFamily="2" charset="2"/>
              <a:buChar char="v"/>
            </a:pPr>
            <a:r>
              <a:rPr lang="en-US" altLang="en-US" sz="1400" dirty="0"/>
              <a:t>Rules:</a:t>
            </a:r>
          </a:p>
          <a:p>
            <a:pPr marL="800100" lvl="1">
              <a:buFont typeface="Wingdings" pitchFamily="2" charset="2"/>
              <a:buChar char="Ø"/>
            </a:pP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[val1, val2, </a:t>
            </a:r>
            <a:r>
              <a:rPr lang="en-US" alt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etc</a:t>
            </a: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r>
              <a:rPr lang="en-US" altLang="en-US" sz="1400" dirty="0">
                <a:cs typeface="Courier New" panose="02070309020205020404" pitchFamily="49" charset="0"/>
              </a:rPr>
              <a:t> </a:t>
            </a:r>
            <a:r>
              <a:rPr lang="en-US" altLang="en-US" sz="1400" dirty="0"/>
              <a:t>is a list</a:t>
            </a:r>
          </a:p>
          <a:p>
            <a:pPr marL="1192213" lvl="2">
              <a:buFont typeface="Wingdings" pitchFamily="2" charset="2"/>
              <a:buChar char="Ø"/>
            </a:pPr>
            <a:r>
              <a:rPr lang="en-US" altLang="en-US" dirty="0"/>
              <a:t>It is normally integers but can be any data type</a:t>
            </a:r>
          </a:p>
          <a:p>
            <a:pPr marL="800100" lvl="1">
              <a:buFont typeface="Wingdings" pitchFamily="2" charset="2"/>
              <a:buChar char="Ø"/>
            </a:pPr>
            <a:r>
              <a:rPr lang="en-US" altLang="en-US" sz="1400" dirty="0"/>
              <a:t>Colon follows the list</a:t>
            </a:r>
          </a:p>
          <a:p>
            <a:pPr marL="800100" lvl="1">
              <a:buFont typeface="Wingdings" pitchFamily="2" charset="2"/>
              <a:buChar char="Ø"/>
            </a:pPr>
            <a:r>
              <a:rPr lang="en-US" altLang="en-US" sz="1400" dirty="0"/>
              <a:t>Each time through the loop, variable takes on value of   each element in the loop from beginning to end</a:t>
            </a:r>
          </a:p>
          <a:p>
            <a:pPr marL="800100" lvl="1">
              <a:buFont typeface="Wingdings" pitchFamily="2" charset="2"/>
              <a:buChar char="Ø"/>
            </a:pPr>
            <a:r>
              <a:rPr lang="en-US" altLang="en-US" sz="1400" dirty="0"/>
              <a:t>Statements in the loop must be indented and aligned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A37D5F-ED46-4FF1-A795-ECCD77242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10" name="Content Placeholder 3" descr="flowchart of while loop">
            <a:extLst>
              <a:ext uri="{FF2B5EF4-FFF2-40B4-BE49-F238E27FC236}">
                <a16:creationId xmlns:a16="http://schemas.microsoft.com/office/drawing/2014/main" id="{563574A4-D900-4EAB-85B0-60B446536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3400" y="1417638"/>
            <a:ext cx="2147401" cy="402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40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91AEE7A-80F6-41E7-863A-37FE74E50AD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en-US" dirty="0"/>
              <a:t>Try These Examples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23D4801F-AF61-4785-88A0-3A7E2DF3A582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346960" y="1166356"/>
            <a:ext cx="7543801" cy="5108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None/>
            </a:pPr>
            <a:r>
              <a:rPr lang="en-US" altLang="en-US" dirty="0">
                <a:solidFill>
                  <a:srgbClr val="FF0000"/>
                </a:solidFill>
              </a:rPr>
              <a:t>#  Print the names of some famous characters</a:t>
            </a:r>
          </a:p>
          <a:p>
            <a:pPr marL="0" indent="0">
              <a:buNone/>
            </a:pPr>
            <a:r>
              <a:rPr lang="en-US" altLang="en-US" dirty="0">
                <a:solidFill>
                  <a:srgbClr val="FF0000"/>
                </a:solidFill>
              </a:rPr>
              <a:t>#  The range need not be numbers</a:t>
            </a:r>
          </a:p>
          <a:p>
            <a:pPr marL="0" indent="0">
              <a:buNone/>
            </a:pPr>
            <a:endParaRPr lang="en-US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en-US" dirty="0">
                <a:solidFill>
                  <a:srgbClr val="FF0000"/>
                </a:solidFill>
              </a:rPr>
              <a:t># Ask user how many times to print ‘Hi, Mom!’</a:t>
            </a:r>
            <a:r>
              <a:rPr lang="en-US" altLang="en-US" dirty="0"/>
              <a:t>	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A9F48D-DF09-457F-9969-F619F2C67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Picture 4" descr="for with strings">
            <a:extLst>
              <a:ext uri="{FF2B5EF4-FFF2-40B4-BE49-F238E27FC236}">
                <a16:creationId xmlns:a16="http://schemas.microsoft.com/office/drawing/2014/main" id="{DFE0BCB2-1505-481E-9CD7-ED3CD5AC6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876" y="2088165"/>
            <a:ext cx="5870925" cy="704511"/>
          </a:xfrm>
          <a:prstGeom prst="rect">
            <a:avLst/>
          </a:prstGeom>
        </p:spPr>
      </p:pic>
      <p:pic>
        <p:nvPicPr>
          <p:cNvPr id="6" name="Picture 5" descr="user entered loop limit">
            <a:extLst>
              <a:ext uri="{FF2B5EF4-FFF2-40B4-BE49-F238E27FC236}">
                <a16:creationId xmlns:a16="http://schemas.microsoft.com/office/drawing/2014/main" id="{260799BF-E4F5-41F7-B8B4-FFAC0FE24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4876" y="4069999"/>
            <a:ext cx="6417911" cy="8910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2B6A0C6-0762-4C8B-8374-D7637A97A1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785"/>
          <a:stretch/>
        </p:blipFill>
        <p:spPr>
          <a:xfrm>
            <a:off x="2434875" y="2776023"/>
            <a:ext cx="1295400" cy="7182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692E2D5-7D18-486F-A3B9-E94E03AD5D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4875" y="5067301"/>
            <a:ext cx="3737325" cy="92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9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dirty="0"/>
              <a:t>Comment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 bwMode="auto">
          <a:xfrm>
            <a:off x="870333" y="991518"/>
            <a:ext cx="9020429" cy="557987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dirty="0">
                <a:solidFill>
                  <a:srgbClr val="FF0000"/>
                </a:solidFill>
              </a:rPr>
              <a:t>Comments</a:t>
            </a:r>
            <a:r>
              <a:rPr lang="en-US" dirty="0"/>
              <a:t> are used to explain code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Comments are </a:t>
            </a:r>
            <a:r>
              <a:rPr lang="en-US" dirty="0">
                <a:solidFill>
                  <a:srgbClr val="FF0000"/>
                </a:solidFill>
              </a:rPr>
              <a:t>not executed</a:t>
            </a:r>
          </a:p>
          <a:p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dirty="0"/>
              <a:t>Single-Line comments begin with a </a:t>
            </a:r>
            <a:r>
              <a:rPr lang="en-US" dirty="0">
                <a:solidFill>
                  <a:srgbClr val="FF0000"/>
                </a:solidFill>
              </a:rPr>
              <a:t>#</a:t>
            </a:r>
          </a:p>
          <a:p>
            <a:pPr marL="201168" lvl="1" indent="0">
              <a:buNone/>
            </a:pPr>
            <a:r>
              <a:rPr lang="en-US" sz="1800" dirty="0"/>
              <a:t>	</a:t>
            </a:r>
            <a:r>
              <a:rPr lang="en-US" sz="1800" dirty="0">
                <a:solidFill>
                  <a:srgbClr val="FF0000"/>
                </a:solidFill>
              </a:rPr>
              <a:t># This is a one-line comment</a:t>
            </a:r>
          </a:p>
          <a:p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dirty="0"/>
              <a:t>Multi-Line comments are enclosed in three single quotes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solidFill>
                  <a:srgbClr val="00B050"/>
                </a:solidFill>
              </a:rPr>
              <a:t>' ' ' 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	If you want several lines of comment,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	type three single quotes on the line preceding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	and the line following the comment section.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	' ‘ ‘</a:t>
            </a:r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dirty="0"/>
              <a:t>Put your algorithms in a multi-line comment at the top of your programs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7D75DF-E2F8-4138-81D8-4BEE01DD7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12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A80E6-6E46-FAC3-7395-01FB63DD9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499" y="1401337"/>
            <a:ext cx="10131425" cy="3003395"/>
          </a:xfrm>
        </p:spPr>
        <p:txBody>
          <a:bodyPr>
            <a:normAutofit/>
          </a:bodyPr>
          <a:lstStyle/>
          <a:p>
            <a:pPr algn="ctr"/>
            <a:r>
              <a:rPr lang="en-US" sz="8000" dirty="0" err="1">
                <a:solidFill>
                  <a:srgbClr val="FFFF00"/>
                </a:solidFill>
              </a:rPr>
              <a:t>ThanK</a:t>
            </a:r>
            <a:r>
              <a:rPr lang="en-US" sz="8000" dirty="0">
                <a:solidFill>
                  <a:srgbClr val="FFFF00"/>
                </a:solidFill>
              </a:rPr>
              <a:t> You!</a:t>
            </a:r>
            <a:br>
              <a:rPr lang="en-US" sz="8000" dirty="0">
                <a:solidFill>
                  <a:srgbClr val="FFFF00"/>
                </a:solidFill>
              </a:rPr>
            </a:br>
            <a:r>
              <a:rPr lang="en-US" sz="8000" dirty="0">
                <a:solidFill>
                  <a:srgbClr val="FFFF00"/>
                </a:solidFill>
              </a:rPr>
              <a:t>Question?</a:t>
            </a:r>
          </a:p>
        </p:txBody>
      </p:sp>
    </p:spTree>
    <p:extLst>
      <p:ext uri="{BB962C8B-B14F-4D97-AF65-F5344CB8AC3E}">
        <p14:creationId xmlns:p14="http://schemas.microsoft.com/office/powerpoint/2010/main" val="1031542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E7E51-0F74-96E1-F0F4-C09FD6132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List of 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5DCF2A-40E7-8484-44BF-74D89B2AB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800" dirty="0"/>
              <a:t>Web Applications.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Android Applications.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Games.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Scientific Applications.</a:t>
            </a:r>
          </a:p>
        </p:txBody>
      </p:sp>
    </p:spTree>
    <p:extLst>
      <p:ext uri="{BB962C8B-B14F-4D97-AF65-F5344CB8AC3E}">
        <p14:creationId xmlns:p14="http://schemas.microsoft.com/office/powerpoint/2010/main" val="38938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9F329-53C3-E39D-5E2A-405B7F6E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Some famous software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29E913-9D1D-29C7-56A6-DD1DFCD0B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400" dirty="0" err="1"/>
              <a:t>Youtube</a:t>
            </a:r>
            <a:r>
              <a:rPr lang="en-US" sz="2400" dirty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/>
              <a:t>Google.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/>
              <a:t>Dropbox.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/>
              <a:t>Reddit.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/>
              <a:t>Spotify.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/>
              <a:t>Instagram.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36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45808-BECE-2AE3-4360-7BE720D04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High-Level Programming Languages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6F2BFD-64D1-0A89-A217-2BE5F9AF45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98" y="1685306"/>
            <a:ext cx="10131425" cy="3487387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These languages only human can understand it.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/>
              <a:t>Needs an interpreter or compiler for the machine to understand it.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/>
              <a:t>Examples include Python, Java, C#, C++,… etc.</a:t>
            </a:r>
          </a:p>
          <a:p>
            <a:pPr>
              <a:buFont typeface="Wingdings" pitchFamily="2" charset="2"/>
              <a:buChar char="v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56865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4F62-DD72-E4D9-F60F-873F6460F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Compiler?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4277B-F3A3-53A4-56CA-9A623A1471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065867"/>
            <a:ext cx="10131425" cy="3741167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dirty="0"/>
              <a:t>A compiler translate the entire source code into machine language before the source code is executed.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 X = 5				                                                           000110000</a:t>
            </a:r>
          </a:p>
          <a:p>
            <a:pPr marL="0" indent="0">
              <a:buNone/>
            </a:pPr>
            <a:r>
              <a:rPr lang="en-US" dirty="0"/>
              <a:t>   Y = 4				                                                           111000110</a:t>
            </a:r>
          </a:p>
          <a:p>
            <a:pPr marL="0" indent="0">
              <a:buNone/>
            </a:pPr>
            <a:r>
              <a:rPr lang="en-US" dirty="0"/>
              <a:t>  SUM = X+Y				                                                  010111011                                   	</a:t>
            </a:r>
          </a:p>
          <a:p>
            <a:pPr marL="0" indent="0">
              <a:buNone/>
            </a:pPr>
            <a:r>
              <a:rPr lang="en-US" dirty="0"/>
              <a:t>  Print(SUM)				                                                   111000100 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Source File</a:t>
            </a:r>
            <a:r>
              <a:rPr lang="en-US" dirty="0"/>
              <a:t>				       	                                         </a:t>
            </a:r>
            <a:r>
              <a:rPr lang="en-US" sz="1800" b="1" dirty="0">
                <a:solidFill>
                  <a:srgbClr val="FF0000"/>
                </a:solidFill>
              </a:rPr>
              <a:t>Machine Code File                            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72081D-315E-855F-8769-3458ED4AB4CD}"/>
              </a:ext>
            </a:extLst>
          </p:cNvPr>
          <p:cNvSpPr/>
          <p:nvPr/>
        </p:nvSpPr>
        <p:spPr>
          <a:xfrm>
            <a:off x="685801" y="3301598"/>
            <a:ext cx="1783766" cy="181456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ight Arrow 4">
            <a:extLst>
              <a:ext uri="{FF2B5EF4-FFF2-40B4-BE49-F238E27FC236}">
                <a16:creationId xmlns:a16="http://schemas.microsoft.com/office/drawing/2014/main" id="{22ED73EE-CE86-5884-8345-A6377E7F0649}"/>
              </a:ext>
            </a:extLst>
          </p:cNvPr>
          <p:cNvSpPr/>
          <p:nvPr/>
        </p:nvSpPr>
        <p:spPr>
          <a:xfrm>
            <a:off x="2508459" y="3988782"/>
            <a:ext cx="870003" cy="39939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4717F7-D373-210E-3F09-463E7566748B}"/>
              </a:ext>
            </a:extLst>
          </p:cNvPr>
          <p:cNvSpPr/>
          <p:nvPr/>
        </p:nvSpPr>
        <p:spPr>
          <a:xfrm>
            <a:off x="5892168" y="3301598"/>
            <a:ext cx="2007476" cy="181456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CA6333FF-24E7-A825-460B-D78FC8747780}"/>
              </a:ext>
            </a:extLst>
          </p:cNvPr>
          <p:cNvSpPr/>
          <p:nvPr/>
        </p:nvSpPr>
        <p:spPr>
          <a:xfrm>
            <a:off x="5001760" y="4009185"/>
            <a:ext cx="921472" cy="39939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B1C170A9-488E-2ADC-8B53-ABACB5ABD196}"/>
              </a:ext>
            </a:extLst>
          </p:cNvPr>
          <p:cNvSpPr/>
          <p:nvPr/>
        </p:nvSpPr>
        <p:spPr>
          <a:xfrm>
            <a:off x="7937267" y="4053845"/>
            <a:ext cx="651641" cy="399393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246B53-579E-6A21-363F-D7C1C4AF998A}"/>
              </a:ext>
            </a:extLst>
          </p:cNvPr>
          <p:cNvSpPr/>
          <p:nvPr/>
        </p:nvSpPr>
        <p:spPr>
          <a:xfrm>
            <a:off x="3313197" y="3974507"/>
            <a:ext cx="1545021" cy="4687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Compiler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5D6416F-8E8F-4657-252B-032B391EECA7}"/>
              </a:ext>
            </a:extLst>
          </p:cNvPr>
          <p:cNvSpPr/>
          <p:nvPr/>
        </p:nvSpPr>
        <p:spPr>
          <a:xfrm>
            <a:off x="8595467" y="4061207"/>
            <a:ext cx="840172" cy="399393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CPU</a:t>
            </a: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17336FF9-3930-4BCB-28EA-81FF36C19FF5}"/>
              </a:ext>
            </a:extLst>
          </p:cNvPr>
          <p:cNvSpPr/>
          <p:nvPr/>
        </p:nvSpPr>
        <p:spPr>
          <a:xfrm>
            <a:off x="9478357" y="4050697"/>
            <a:ext cx="651641" cy="399393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39F0C6-3F80-48EE-43F9-735F783AA383}"/>
              </a:ext>
            </a:extLst>
          </p:cNvPr>
          <p:cNvSpPr txBox="1"/>
          <p:nvPr/>
        </p:nvSpPr>
        <p:spPr>
          <a:xfrm>
            <a:off x="10172716" y="3926870"/>
            <a:ext cx="606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435825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10FC2-99F1-2CE8-9C61-B2F33EBA7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What is  Interpreter?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416B-C4C4-3778-1347-2AD9DC682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Translate the source code line by line into machine language before the source code is executed.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053433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/>
          <a:p>
            <a:r>
              <a:rPr lang="en-US" dirty="0"/>
              <a:t>Basic Data Types in Python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033154" y="926276"/>
            <a:ext cx="8857608" cy="53490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lvl="1"/>
            <a:endParaRPr lang="en-US" sz="2800" dirty="0">
              <a:solidFill>
                <a:schemeClr val="tx1"/>
              </a:solidFill>
            </a:endParaRP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Values must be one of these data types:</a:t>
            </a:r>
          </a:p>
          <a:p>
            <a:pPr lvl="2"/>
            <a:r>
              <a:rPr lang="en-US" sz="2800" dirty="0">
                <a:solidFill>
                  <a:srgbClr val="FF0000"/>
                </a:solidFill>
              </a:rPr>
              <a:t>Integers</a:t>
            </a:r>
            <a:r>
              <a:rPr lang="en-US" sz="2800" dirty="0"/>
              <a:t>: 3, 57, -7</a:t>
            </a:r>
          </a:p>
          <a:p>
            <a:pPr lvl="2"/>
            <a:r>
              <a:rPr lang="en-US" sz="2800" dirty="0">
                <a:solidFill>
                  <a:srgbClr val="FF0000"/>
                </a:solidFill>
              </a:rPr>
              <a:t>Floating point</a:t>
            </a:r>
            <a:r>
              <a:rPr lang="en-US" sz="2800" dirty="0"/>
              <a:t>: 4.8, -0.9, 2.0</a:t>
            </a:r>
          </a:p>
          <a:p>
            <a:pPr lvl="2"/>
            <a:r>
              <a:rPr lang="en-US" sz="2800" dirty="0">
                <a:solidFill>
                  <a:srgbClr val="FF0000"/>
                </a:solidFill>
              </a:rPr>
              <a:t>Strings</a:t>
            </a:r>
            <a:r>
              <a:rPr lang="en-US" sz="2800" dirty="0"/>
              <a:t>: "Hello", "Iona University”, ‘Data Science’</a:t>
            </a:r>
          </a:p>
          <a:p>
            <a:pPr lvl="2"/>
            <a:r>
              <a:rPr lang="en-US" sz="2800" dirty="0">
                <a:solidFill>
                  <a:srgbClr val="FF0000"/>
                </a:solidFill>
              </a:rPr>
              <a:t>Booleans</a:t>
            </a:r>
            <a:r>
              <a:rPr lang="en-US" sz="2800" dirty="0"/>
              <a:t>: True, False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CE6FA1D-F36D-434B-886B-11A069031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5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 bwMode="auto">
          <a:xfrm>
            <a:off x="2346960" y="286604"/>
            <a:ext cx="7543800" cy="8138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/>
              <a:t>Output:  the print Statement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 bwMode="auto">
          <a:xfrm>
            <a:off x="1425040" y="1166356"/>
            <a:ext cx="8465722" cy="54050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b="1" dirty="0"/>
              <a:t>To print a string: </a:t>
            </a:r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b="1" dirty="0"/>
              <a:t>To print a number:</a:t>
            </a:r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b="1" dirty="0"/>
              <a:t>To print an expression: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ABAA6E-96FF-407F-93CA-155293866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9345" y="6459787"/>
            <a:ext cx="984019" cy="365125"/>
          </a:xfrm>
        </p:spPr>
        <p:txBody>
          <a:bodyPr/>
          <a:lstStyle/>
          <a:p>
            <a:fld id="{028E3F4F-51B2-42EE-AFA2-40C4572185CC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2" name="Picture 1" descr="print hello">
            <a:extLst>
              <a:ext uri="{FF2B5EF4-FFF2-40B4-BE49-F238E27FC236}">
                <a16:creationId xmlns:a16="http://schemas.microsoft.com/office/drawing/2014/main" id="{E953853A-6426-4981-8C0B-2064CF751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47" y="2058585"/>
            <a:ext cx="3215610" cy="494709"/>
          </a:xfrm>
          <a:prstGeom prst="rect">
            <a:avLst/>
          </a:prstGeom>
        </p:spPr>
      </p:pic>
      <p:pic>
        <p:nvPicPr>
          <p:cNvPr id="4" name="Picture 3" descr="Hello">
            <a:extLst>
              <a:ext uri="{FF2B5EF4-FFF2-40B4-BE49-F238E27FC236}">
                <a16:creationId xmlns:a16="http://schemas.microsoft.com/office/drawing/2014/main" id="{6AD73C3F-2192-411D-B53E-D5C17D2AC6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936" y="2465387"/>
            <a:ext cx="1143000" cy="399317"/>
          </a:xfrm>
          <a:prstGeom prst="rect">
            <a:avLst/>
          </a:prstGeom>
        </p:spPr>
      </p:pic>
      <p:pic>
        <p:nvPicPr>
          <p:cNvPr id="5" name="Picture 4" descr="print 5">
            <a:extLst>
              <a:ext uri="{FF2B5EF4-FFF2-40B4-BE49-F238E27FC236}">
                <a16:creationId xmlns:a16="http://schemas.microsoft.com/office/drawing/2014/main" id="{18315BC8-A6C9-4797-BAD4-0713553CAB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936" y="3615502"/>
            <a:ext cx="1524000" cy="399317"/>
          </a:xfrm>
          <a:prstGeom prst="rect">
            <a:avLst/>
          </a:prstGeom>
        </p:spPr>
      </p:pic>
      <p:pic>
        <p:nvPicPr>
          <p:cNvPr id="6" name="Picture 5" descr="5">
            <a:extLst>
              <a:ext uri="{FF2B5EF4-FFF2-40B4-BE49-F238E27FC236}">
                <a16:creationId xmlns:a16="http://schemas.microsoft.com/office/drawing/2014/main" id="{B88B7DB7-A3AA-40B2-B99B-A4CD62A02C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7457" y="3930257"/>
            <a:ext cx="1251193" cy="399317"/>
          </a:xfrm>
          <a:prstGeom prst="rect">
            <a:avLst/>
          </a:prstGeom>
        </p:spPr>
      </p:pic>
      <p:pic>
        <p:nvPicPr>
          <p:cNvPr id="7" name="Picture 6" descr="print 5 + 2">
            <a:extLst>
              <a:ext uri="{FF2B5EF4-FFF2-40B4-BE49-F238E27FC236}">
                <a16:creationId xmlns:a16="http://schemas.microsoft.com/office/drawing/2014/main" id="{E677F215-3835-41D0-A67D-C425074AF8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1215" y="5151692"/>
            <a:ext cx="2385090" cy="520383"/>
          </a:xfrm>
          <a:prstGeom prst="rect">
            <a:avLst/>
          </a:prstGeom>
        </p:spPr>
      </p:pic>
      <p:pic>
        <p:nvPicPr>
          <p:cNvPr id="8" name="Picture 7" descr="7">
            <a:extLst>
              <a:ext uri="{FF2B5EF4-FFF2-40B4-BE49-F238E27FC236}">
                <a16:creationId xmlns:a16="http://schemas.microsoft.com/office/drawing/2014/main" id="{4AAA5B7E-F6FA-46C0-9BC3-E9B22FB6E3F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66101" b="11110"/>
          <a:stretch/>
        </p:blipFill>
        <p:spPr>
          <a:xfrm>
            <a:off x="2518108" y="5818753"/>
            <a:ext cx="529893" cy="32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8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1376</TotalTime>
  <Words>1352</Words>
  <Application>Microsoft Macintosh PowerPoint</Application>
  <PresentationFormat>Widescreen</PresentationFormat>
  <Paragraphs>249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Aptos</vt:lpstr>
      <vt:lpstr>Arial</vt:lpstr>
      <vt:lpstr>Calibri</vt:lpstr>
      <vt:lpstr>Calibri Light</vt:lpstr>
      <vt:lpstr>Courier New</vt:lpstr>
      <vt:lpstr>Wingdings</vt:lpstr>
      <vt:lpstr>ヒラギノ角ゴ Pro W3</vt:lpstr>
      <vt:lpstr>Celestial</vt:lpstr>
      <vt:lpstr>Intro to Python &amp; Jupyter Notebook</vt:lpstr>
      <vt:lpstr>What is Python?</vt:lpstr>
      <vt:lpstr>List of application</vt:lpstr>
      <vt:lpstr>Some famous software</vt:lpstr>
      <vt:lpstr>High-Level Programming Languages</vt:lpstr>
      <vt:lpstr>What is Compiler?</vt:lpstr>
      <vt:lpstr>What is  Interpreter?</vt:lpstr>
      <vt:lpstr>Basic Data Types in Python</vt:lpstr>
      <vt:lpstr>Output:  the print Statement</vt:lpstr>
      <vt:lpstr>What is Jupyter Notebook?</vt:lpstr>
      <vt:lpstr>History of Jupyter Notebook</vt:lpstr>
      <vt:lpstr>Anaconda Distribution </vt:lpstr>
      <vt:lpstr>Pre-installed Libraries</vt:lpstr>
      <vt:lpstr>Install Anaconda</vt:lpstr>
      <vt:lpstr>Open Jupyter Notebook</vt:lpstr>
      <vt:lpstr>Python Variables</vt:lpstr>
      <vt:lpstr>The Assignment Statement</vt:lpstr>
      <vt:lpstr>More on the print Statement</vt:lpstr>
      <vt:lpstr>Selection Statements</vt:lpstr>
      <vt:lpstr>Conditional Statement (if)</vt:lpstr>
      <vt:lpstr>Relational Operators</vt:lpstr>
      <vt:lpstr>Selection in Python</vt:lpstr>
      <vt:lpstr>Repetition Statements</vt:lpstr>
      <vt:lpstr>The while Loop</vt:lpstr>
      <vt:lpstr>while Example</vt:lpstr>
      <vt:lpstr>for Loop and Iteration</vt:lpstr>
      <vt:lpstr>Try These Examples</vt:lpstr>
      <vt:lpstr>Comment</vt:lpstr>
      <vt:lpstr>ThanK You! Question?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Nuseir, Moath</dc:creator>
  <cp:lastModifiedBy>Nuseir, Moath</cp:lastModifiedBy>
  <cp:revision>3</cp:revision>
  <dcterms:created xsi:type="dcterms:W3CDTF">2024-11-10T23:19:06Z</dcterms:created>
  <dcterms:modified xsi:type="dcterms:W3CDTF">2025-05-12T13:28:09Z</dcterms:modified>
</cp:coreProperties>
</file>